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6858000" cx="12192000"/>
  <p:notesSz cx="6858000" cy="9144000"/>
  <p:embeddedFontLst>
    <p:embeddedFont>
      <p:font typeface="Play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j07VVWUrgmUN/StwRO+6TR2vnDS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Play-bold.fntdata"/><Relationship Id="rId6" Type="http://schemas.openxmlformats.org/officeDocument/2006/relationships/slide" Target="slides/slide2.xml"/><Relationship Id="rId18" Type="http://schemas.openxmlformats.org/officeDocument/2006/relationships/font" Target="fonts/Play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fb7d39ec39_0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2fb7d39ec39_0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b7d39ec39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g2fb7d39ec39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b7d39ec39_0_7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fb7d39ec39_0_7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b7d39ec39_0_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2fb7d39ec39_0_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fb51046711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2fb51046711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fb51046711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fb51046711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fb51046711_0_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g2fb51046711_0_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b51046711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2fb51046711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fb51046711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fb51046711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fb7d39ec39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2fb7d39ec39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fb7d39ec39_0_3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g2fb7d39ec39_0_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Play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57575"/>
              </a:buClr>
              <a:buSzPts val="2400"/>
              <a:buNone/>
              <a:defRPr sz="2400">
                <a:solidFill>
                  <a:srgbClr val="757575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2000"/>
              <a:buNone/>
              <a:defRPr sz="2000">
                <a:solidFill>
                  <a:srgbClr val="757575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800"/>
              <a:buNone/>
              <a:defRPr sz="1800">
                <a:solidFill>
                  <a:srgbClr val="757575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57575"/>
              </a:buClr>
              <a:buSzPts val="1600"/>
              <a:buNone/>
              <a:defRPr sz="1600">
                <a:solidFill>
                  <a:srgbClr val="757575"/>
                </a:solidFill>
              </a:defRPr>
            </a:lvl9pPr>
          </a:lstStyle>
          <a:p/>
        </p:txBody>
      </p:sp>
      <p:sp>
        <p:nvSpPr>
          <p:cNvPr id="34" name="Google Shape;34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9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Play"/>
              <a:buNone/>
              <a:defRPr b="0" i="0" sz="4400" u="none" cap="none" strike="noStrike">
                <a:solidFill>
                  <a:schemeClr val="dk1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75757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187CC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"/>
          <p:cNvPicPr preferRelativeResize="0"/>
          <p:nvPr/>
        </p:nvPicPr>
        <p:blipFill rotWithShape="1">
          <a:blip r:embed="rId3">
            <a:alphaModFix/>
          </a:blip>
          <a:srcRect b="18587" l="1" r="-386" t="0"/>
          <a:stretch/>
        </p:blipFill>
        <p:spPr>
          <a:xfrm>
            <a:off x="366227" y="237669"/>
            <a:ext cx="1212311" cy="7886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"/>
          <p:cNvSpPr txBox="1"/>
          <p:nvPr/>
        </p:nvSpPr>
        <p:spPr>
          <a:xfrm>
            <a:off x="366227" y="1503753"/>
            <a:ext cx="11555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7453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WIPRO NGA Program – CSI-</a:t>
            </a:r>
            <a:r>
              <a:rPr lang="en-US" sz="4800">
                <a:solidFill>
                  <a:srgbClr val="FFFFFF"/>
                </a:solidFill>
              </a:rPr>
              <a:t>DC</a:t>
            </a:r>
            <a:r>
              <a:rPr b="0" i="0" lang="en-US" sz="4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Batch-6  </a:t>
            </a:r>
            <a:endParaRPr sz="800"/>
          </a:p>
        </p:txBody>
      </p:sp>
      <p:sp>
        <p:nvSpPr>
          <p:cNvPr id="90" name="Google Shape;90;p1"/>
          <p:cNvSpPr txBox="1"/>
          <p:nvPr/>
        </p:nvSpPr>
        <p:spPr>
          <a:xfrm>
            <a:off x="366227" y="3275236"/>
            <a:ext cx="6780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32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Capstone Project Presentation – 0</a:t>
            </a:r>
            <a:r>
              <a:rPr lang="en-US" sz="2400">
                <a:solidFill>
                  <a:srgbClr val="FFFFFF"/>
                </a:solidFill>
              </a:rPr>
              <a:t>5</a:t>
            </a: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May 2024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366226" y="6140450"/>
            <a:ext cx="4172935" cy="221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6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333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www.rpsconsulting.in</a:t>
            </a:r>
            <a:endParaRPr/>
          </a:p>
        </p:txBody>
      </p:sp>
      <p:sp>
        <p:nvSpPr>
          <p:cNvPr id="92" name="Google Shape;92;p1"/>
          <p:cNvSpPr txBox="1"/>
          <p:nvPr/>
        </p:nvSpPr>
        <p:spPr>
          <a:xfrm>
            <a:off x="366226" y="5061410"/>
            <a:ext cx="6780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32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Presented by - Mercy Joel Vunnamatla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366227" y="4136906"/>
            <a:ext cx="6780300" cy="3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932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Title Here -  Cloud Computing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fb7d39ec39_0_48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Challenges in Cloud Computing</a:t>
            </a:r>
            <a:endParaRPr/>
          </a:p>
        </p:txBody>
      </p:sp>
      <p:pic>
        <p:nvPicPr>
          <p:cNvPr descr="Logo&#10;&#10;Description automatically generated" id="179" name="Google Shape;179;g2fb7d39ec39_0_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g2fb7d39ec39_0_48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81" name="Google Shape;181;g2fb7d39ec39_0_4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82" name="Google Shape;182;g2fb7d39ec39_0_48"/>
          <p:cNvSpPr txBox="1"/>
          <p:nvPr/>
        </p:nvSpPr>
        <p:spPr>
          <a:xfrm>
            <a:off x="273075" y="1354575"/>
            <a:ext cx="46542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Data Privacy &amp; Compliance: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Ensuring data storage and processing align with regional laws and regulations.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Downtime &amp; Reliability: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Risk of service outages and ensuring business continuity.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Cost Management: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Controlling cloud costs and avoiding overspending on services.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Vendor Lock-In: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Difficulty in migrating services or data from one cloud provider to another due to proprietary technologies.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83" name="Google Shape;183;g2fb7d39ec39_0_48"/>
          <p:cNvPicPr preferRelativeResize="0"/>
          <p:nvPr/>
        </p:nvPicPr>
        <p:blipFill rotWithShape="1">
          <a:blip r:embed="rId4">
            <a:alphaModFix/>
          </a:blip>
          <a:srcRect b="11687" l="-1310" r="21857" t="14987"/>
          <a:stretch/>
        </p:blipFill>
        <p:spPr>
          <a:xfrm>
            <a:off x="5101316" y="1299776"/>
            <a:ext cx="6448858" cy="446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fb7d39ec39_0_59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Future of Cloud Computing</a:t>
            </a:r>
            <a:endParaRPr/>
          </a:p>
        </p:txBody>
      </p:sp>
      <p:pic>
        <p:nvPicPr>
          <p:cNvPr descr="Logo&#10;&#10;Description automatically generated" id="189" name="Google Shape;189;g2fb7d39ec39_0_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g2fb7d39ec39_0_59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91" name="Google Shape;191;g2fb7d39ec39_0_59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92" name="Google Shape;192;g2fb7d39ec39_0_59"/>
          <p:cNvSpPr txBox="1"/>
          <p:nvPr/>
        </p:nvSpPr>
        <p:spPr>
          <a:xfrm>
            <a:off x="273075" y="1354575"/>
            <a:ext cx="60780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Edge Computing: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P</a:t>
            </a:r>
            <a:r>
              <a:rPr lang="en-US" sz="1800">
                <a:solidFill>
                  <a:srgbClr val="434343"/>
                </a:solidFill>
              </a:rPr>
              <a:t>r</a:t>
            </a:r>
            <a:r>
              <a:rPr lang="en-US" sz="1800">
                <a:solidFill>
                  <a:srgbClr val="434343"/>
                </a:solidFill>
              </a:rPr>
              <a:t>ocessing data closer to where it’s generated to reduce latency and bandwidth use.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AI &amp; Machine Learning Integration: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Leveraging cloud resources for AI/ML model training, deployment, and scaling.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Serverless Computing: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Running functions and microservices without managing underlying infrastructure.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Quantum Computing Potential: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Future integration of quantum computing with cloud services to solve complex problems.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93" name="Google Shape;193;g2fb7d39ec39_0_59"/>
          <p:cNvPicPr preferRelativeResize="0"/>
          <p:nvPr/>
        </p:nvPicPr>
        <p:blipFill rotWithShape="1">
          <a:blip r:embed="rId4">
            <a:alphaModFix/>
          </a:blip>
          <a:srcRect b="8748" l="4560" r="6009" t="30372"/>
          <a:stretch/>
        </p:blipFill>
        <p:spPr>
          <a:xfrm>
            <a:off x="6259725" y="1955338"/>
            <a:ext cx="5858924" cy="33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fb7d39ec39_0_71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Case Studies</a:t>
            </a:r>
            <a:endParaRPr/>
          </a:p>
        </p:txBody>
      </p:sp>
      <p:pic>
        <p:nvPicPr>
          <p:cNvPr descr="Logo&#10;&#10;Description automatically generated" id="199" name="Google Shape;199;g2fb7d39ec39_0_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g2fb7d39ec39_0_71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201" name="Google Shape;201;g2fb7d39ec39_0_71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202" name="Google Shape;202;g2fb7d39ec39_0_71"/>
          <p:cNvSpPr txBox="1"/>
          <p:nvPr/>
        </p:nvSpPr>
        <p:spPr>
          <a:xfrm>
            <a:off x="911025" y="2340550"/>
            <a:ext cx="44844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Netflix &amp; AWS: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Netflix uses AWS to stream movies and shows, manage data, and scale resources based on demand.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203" name="Google Shape;203;g2fb7d39ec39_0_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9025" y="1691325"/>
            <a:ext cx="3475348" cy="3475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ogo&#10;&#10;Description automatically generated" id="208" name="Google Shape;208;g2fb7d39ec39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g2fb7d39ec39_0_82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210" name="Google Shape;210;g2fb7d39ec39_0_8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211" name="Google Shape;211;g2fb7d39ec39_0_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5325" y="471400"/>
            <a:ext cx="9274800" cy="521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3500">
                <a:solidFill>
                  <a:srgbClr val="0187CC"/>
                </a:solidFill>
              </a:rPr>
              <a:t>Introduction</a:t>
            </a:r>
            <a:endParaRPr sz="1700"/>
          </a:p>
        </p:txBody>
      </p:sp>
      <p:pic>
        <p:nvPicPr>
          <p:cNvPr descr="Logo&#10;&#10;Description automatically generated" id="99" name="Google Shape;9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"/>
          <p:cNvSpPr txBox="1"/>
          <p:nvPr/>
        </p:nvSpPr>
        <p:spPr>
          <a:xfrm>
            <a:off x="4424757" y="6418579"/>
            <a:ext cx="6259403" cy="2406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01" name="Google Shape;101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02" name="Google Shape;102;p2"/>
          <p:cNvSpPr txBox="1"/>
          <p:nvPr/>
        </p:nvSpPr>
        <p:spPr>
          <a:xfrm>
            <a:off x="273075" y="1906125"/>
            <a:ext cx="5674500" cy="23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0187CC"/>
                </a:solidFill>
              </a:rPr>
              <a:t>What is Cloud Computing?</a:t>
            </a:r>
            <a:endParaRPr sz="2100">
              <a:solidFill>
                <a:srgbClr val="0187CC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187CC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0187CC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2100">
                <a:solidFill>
                  <a:srgbClr val="434343"/>
                </a:solidFill>
              </a:rPr>
              <a:t>Cloud computing is the delivery of computing services—including servers, storage, databases, networking, software, analytics, and intelligence—over the Internet</a:t>
            </a:r>
            <a:endParaRPr sz="2100">
              <a:solidFill>
                <a:srgbClr val="434343"/>
              </a:solidFill>
            </a:endParaRPr>
          </a:p>
        </p:txBody>
      </p:sp>
      <p:pic>
        <p:nvPicPr>
          <p:cNvPr id="103" name="Google Shape;10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4075" y="1507300"/>
            <a:ext cx="4225200" cy="315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b51046711_0_0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History of Cloud Computing</a:t>
            </a:r>
            <a:endParaRPr/>
          </a:p>
        </p:txBody>
      </p:sp>
      <p:pic>
        <p:nvPicPr>
          <p:cNvPr descr="Logo&#10;&#10;Description automatically generated" id="109" name="Google Shape;109;g2fb5104671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g2fb51046711_0_0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11" name="Google Shape;111;g2fb51046711_0_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12" name="Google Shape;112;g2fb51046711_0_0"/>
          <p:cNvSpPr txBox="1"/>
          <p:nvPr/>
        </p:nvSpPr>
        <p:spPr>
          <a:xfrm>
            <a:off x="273075" y="861625"/>
            <a:ext cx="65589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Early Concepts: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Time-Sharing: A method from the 1960s allowing multiple users to share computing resources.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Mainframes: Centralized, powerful computers used for large-scale tasks.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Evolution: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Virtual Machines (VMs): Enabled multiple operating systems to run on a single physical server.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The Cloud Era: Began with the mid-2000s launch of Amazon Web Services (AWS).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Milestones: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2006: AWS launches services like EC2 and S3.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Late 2000s: Growth of SaaS applications like Salesforce.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13" name="Google Shape;113;g2fb5104671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31975" y="1730762"/>
            <a:ext cx="5055226" cy="3396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fb51046711_0_8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Types of Cloud Computing</a:t>
            </a:r>
            <a:endParaRPr/>
          </a:p>
        </p:txBody>
      </p:sp>
      <p:pic>
        <p:nvPicPr>
          <p:cNvPr descr="Logo&#10;&#10;Description automatically generated" id="119" name="Google Shape;119;g2fb51046711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fb51046711_0_8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21" name="Google Shape;121;g2fb51046711_0_8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22" name="Google Shape;122;g2fb51046711_0_8"/>
          <p:cNvSpPr txBox="1"/>
          <p:nvPr/>
        </p:nvSpPr>
        <p:spPr>
          <a:xfrm>
            <a:off x="273075" y="1159975"/>
            <a:ext cx="68634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Public Cloud: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en-US" sz="1800">
                <a:solidFill>
                  <a:srgbClr val="434343"/>
                </a:solidFill>
              </a:rPr>
              <a:t>Services offered over the public internet, accessible to anyone.</a:t>
            </a:r>
            <a:endParaRPr sz="1800">
              <a:solidFill>
                <a:srgbClr val="434343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666666"/>
                </a:solidFill>
              </a:rPr>
              <a:t>Examples: AWS, Microsoft Azure</a:t>
            </a:r>
            <a:endParaRPr sz="18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Private Cloud: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-US" sz="1800">
                <a:solidFill>
                  <a:srgbClr val="666666"/>
                </a:solidFill>
              </a:rPr>
              <a:t>Cloud infrastructure operated solely for a single organization, offering more control and privacy.</a:t>
            </a:r>
            <a:endParaRPr sz="1800">
              <a:solidFill>
                <a:srgbClr val="666666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Hybrid Cloud: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-US" sz="1800">
                <a:solidFill>
                  <a:srgbClr val="666666"/>
                </a:solidFill>
              </a:rPr>
              <a:t>Combines public and private clouds, allowing data and applications to be shared between them.</a:t>
            </a:r>
            <a:endParaRPr sz="1800"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23" name="Google Shape;123;g2fb51046711_0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6475" y="1912975"/>
            <a:ext cx="4980600" cy="34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fb51046711_0_16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Cloud Service Models</a:t>
            </a:r>
            <a:endParaRPr/>
          </a:p>
        </p:txBody>
      </p:sp>
      <p:pic>
        <p:nvPicPr>
          <p:cNvPr descr="Logo&#10;&#10;Description automatically generated" id="129" name="Google Shape;129;g2fb51046711_0_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2fb51046711_0_16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31" name="Google Shape;131;g2fb51046711_0_16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32" name="Google Shape;132;g2fb51046711_0_16"/>
          <p:cNvSpPr txBox="1"/>
          <p:nvPr/>
        </p:nvSpPr>
        <p:spPr>
          <a:xfrm>
            <a:off x="273075" y="1354575"/>
            <a:ext cx="5224800" cy="48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Infrastructure as a Service (IaaS):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Provides virtualized computing resources over the internet.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Examples: AWS EC2, Google Compute Engine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Platform as a Service (PaaS):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A platform that allows customers to develop, run, and manage applications without dealing with infrastructure.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Examples: Google App Engine, Microsoft Azure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Software as a Service (SaaS):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Delivers software applications over the internet, usually on a subscription basis.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Examples: Google Workspace, Salesforce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33" name="Google Shape;133;g2fb51046711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875" y="1183476"/>
            <a:ext cx="6389326" cy="497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b51046711_0_24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Benefits of Cloud Computing</a:t>
            </a:r>
            <a:endParaRPr/>
          </a:p>
        </p:txBody>
      </p:sp>
      <p:pic>
        <p:nvPicPr>
          <p:cNvPr descr="Logo&#10;&#10;Description automatically generated" id="139" name="Google Shape;139;g2fb51046711_0_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g2fb51046711_0_24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41" name="Google Shape;141;g2fb51046711_0_24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42" name="Google Shape;142;g2fb51046711_0_24"/>
          <p:cNvSpPr txBox="1"/>
          <p:nvPr/>
        </p:nvSpPr>
        <p:spPr>
          <a:xfrm>
            <a:off x="273075" y="1275900"/>
            <a:ext cx="6442800" cy="53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Scalability: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Easily scale computing resources up or down based on demand.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Cost Efficiency: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Eliminates the need for capital expenses on hardware and software; pay only for what you use.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Accessibility: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Access services and data from anywhere with an internet connection.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Security: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Robust security measures offered by cloud providers.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Disaster Recovery: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Reliable and faster cloud-based backup and recovery solutions compared to traditional methods.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43" name="Google Shape;143;g2fb51046711_0_24"/>
          <p:cNvPicPr preferRelativeResize="0"/>
          <p:nvPr/>
        </p:nvPicPr>
        <p:blipFill rotWithShape="1">
          <a:blip r:embed="rId4">
            <a:alphaModFix/>
          </a:blip>
          <a:srcRect b="9127" l="0" r="0" t="9445"/>
          <a:stretch/>
        </p:blipFill>
        <p:spPr>
          <a:xfrm>
            <a:off x="6657875" y="1240344"/>
            <a:ext cx="5228574" cy="4579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fb51046711_0_32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Popular Cloud Providers</a:t>
            </a:r>
            <a:endParaRPr/>
          </a:p>
        </p:txBody>
      </p:sp>
      <p:pic>
        <p:nvPicPr>
          <p:cNvPr descr="Logo&#10;&#10;Description automatically generated" id="149" name="Google Shape;149;g2fb51046711_0_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2fb51046711_0_32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51" name="Google Shape;151;g2fb51046711_0_3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52" name="Google Shape;152;g2fb51046711_0_32"/>
          <p:cNvSpPr txBox="1"/>
          <p:nvPr/>
        </p:nvSpPr>
        <p:spPr>
          <a:xfrm>
            <a:off x="273075" y="1218825"/>
            <a:ext cx="52248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Amazon Web Services (AWS):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The most widely adopted cloud platform, offering a vast range of services.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Microsoft Azure: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Integrates with Microsoft products and offers a wide range of PaaS and IaaS services.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Google Cloud Platform (GCP):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Known for powerful data analytics and machine learning services.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Other Providers: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IBM Cloud, Oracle Cloud, Alibaba Cloud.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53" name="Google Shape;153;g2fb51046711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97875" y="1511438"/>
            <a:ext cx="6389324" cy="3835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fb7d39ec39_0_22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Use Cases of Cloud Computing</a:t>
            </a:r>
            <a:endParaRPr/>
          </a:p>
        </p:txBody>
      </p:sp>
      <p:pic>
        <p:nvPicPr>
          <p:cNvPr descr="Logo&#10;&#10;Description automatically generated" id="159" name="Google Shape;159;g2fb7d39ec39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2fb7d39ec39_0_22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61" name="Google Shape;161;g2fb7d39ec39_0_22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62" name="Google Shape;162;g2fb7d39ec39_0_22"/>
          <p:cNvSpPr txBox="1"/>
          <p:nvPr/>
        </p:nvSpPr>
        <p:spPr>
          <a:xfrm>
            <a:off x="273075" y="1354575"/>
            <a:ext cx="5320500" cy="452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Business Applications: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Running enterprise applications like CRM, ERP, and collaboration tools on the cloud.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Data Storage &amp; Backup: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Securely storing large amounts of data, accessible from anywhere.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Big Data &amp; Analytics: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Processing large datasets using cloud-based tools and deriving insights through analytics.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Development &amp; Testing: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Rapid development and testing of applications with scalable resources.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63" name="Google Shape;163;g2fb7d39ec39_0_22"/>
          <p:cNvPicPr preferRelativeResize="0"/>
          <p:nvPr/>
        </p:nvPicPr>
        <p:blipFill rotWithShape="1">
          <a:blip r:embed="rId4">
            <a:alphaModFix/>
          </a:blip>
          <a:srcRect b="4615" l="0" r="0" t="5593"/>
          <a:stretch/>
        </p:blipFill>
        <p:spPr>
          <a:xfrm>
            <a:off x="5593575" y="925948"/>
            <a:ext cx="6317225" cy="48791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b7d39ec39_0_30"/>
          <p:cNvSpPr/>
          <p:nvPr/>
        </p:nvSpPr>
        <p:spPr>
          <a:xfrm>
            <a:off x="273075" y="211475"/>
            <a:ext cx="10102500" cy="4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200">
                <a:solidFill>
                  <a:srgbClr val="0187CC"/>
                </a:solidFill>
              </a:rPr>
              <a:t>Cloud Security</a:t>
            </a:r>
            <a:endParaRPr/>
          </a:p>
        </p:txBody>
      </p:sp>
      <p:pic>
        <p:nvPicPr>
          <p:cNvPr descr="Logo&#10;&#10;Description automatically generated" id="169" name="Google Shape;169;g2fb7d39ec39_0_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8630" y="6397884"/>
            <a:ext cx="645766" cy="42293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2fb7d39ec39_0_30"/>
          <p:cNvSpPr txBox="1"/>
          <p:nvPr/>
        </p:nvSpPr>
        <p:spPr>
          <a:xfrm>
            <a:off x="4424757" y="6418579"/>
            <a:ext cx="62595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2024 - RPS Consulting all rights reserved</a:t>
            </a:r>
            <a:endParaRPr/>
          </a:p>
        </p:txBody>
      </p:sp>
      <p:sp>
        <p:nvSpPr>
          <p:cNvPr id="171" name="Google Shape;171;g2fb7d39ec39_0_30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72" name="Google Shape;172;g2fb7d39ec39_0_30"/>
          <p:cNvSpPr txBox="1"/>
          <p:nvPr/>
        </p:nvSpPr>
        <p:spPr>
          <a:xfrm>
            <a:off x="273075" y="1354574"/>
            <a:ext cx="41325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Importance of Cloud Security: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Protecting data, applications, and services from potential threats and 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breaches.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Common Threats: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1800">
                <a:solidFill>
                  <a:srgbClr val="434343"/>
                </a:solidFill>
              </a:rPr>
              <a:t>Data breaches, insecure APIs, account hijacking, insider threats.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0187CC"/>
                </a:solidFill>
              </a:rPr>
              <a:t>Security Best Practices:</a:t>
            </a:r>
            <a:endParaRPr sz="1800">
              <a:solidFill>
                <a:srgbClr val="0187CC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rgbClr val="434343"/>
                </a:solidFill>
              </a:rPr>
              <a:t>Encryption, regular security audits, multi-factor authentication, and compliance with standards like GDPR, HIPAA.</a:t>
            </a:r>
            <a:endParaRPr sz="1800">
              <a:solidFill>
                <a:srgbClr val="434343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187CC"/>
              </a:solidFill>
            </a:endParaRPr>
          </a:p>
        </p:txBody>
      </p:sp>
      <p:pic>
        <p:nvPicPr>
          <p:cNvPr id="173" name="Google Shape;173;g2fb7d39ec39_0_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7975" y="856175"/>
            <a:ext cx="7481624" cy="4668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2024-05-04T13:11:57Z</dcterms:created>
  <dc:creator>Satish M</dc:creator>
</cp:coreProperties>
</file>